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66" r:id="rId5"/>
    <p:sldId id="262" r:id="rId6"/>
    <p:sldId id="264" r:id="rId7"/>
    <p:sldId id="268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9FBF8"/>
    <a:srgbClr val="F0DC92"/>
    <a:srgbClr val="BF9B69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59"/>
        <p:guide pos="3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7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image" Target="../media/image1.jpeg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6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8.xml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69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0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endParaRPr lang="zh-CN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63500" y="6100445"/>
            <a:ext cx="12446000" cy="101790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 rot="10800000">
            <a:off x="-63500" y="-119380"/>
            <a:ext cx="12446000" cy="87693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R-C"/>
          <p:cNvPicPr>
            <a:picLocks noChangeAspect="1"/>
          </p:cNvPicPr>
          <p:nvPr/>
        </p:nvPicPr>
        <p:blipFill>
          <a:blip r:embed="rId3">
            <a:alphaModFix amt="73000"/>
          </a:blip>
          <a:stretch>
            <a:fillRect/>
          </a:stretch>
        </p:blipFill>
        <p:spPr>
          <a:xfrm>
            <a:off x="-142875" y="596265"/>
            <a:ext cx="12487275" cy="566483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7" name="文本框 6"/>
          <p:cNvSpPr txBox="1"/>
          <p:nvPr/>
        </p:nvSpPr>
        <p:spPr>
          <a:xfrm>
            <a:off x="3823970" y="1409065"/>
            <a:ext cx="4553585" cy="1297305"/>
          </a:xfrm>
          <a:prstGeom prst="rect">
            <a:avLst/>
          </a:prstGeom>
          <a:noFill/>
          <a:ln>
            <a:noFill/>
          </a:ln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3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p>
            <a:r>
              <a:rPr lang="zh-CN" altLang="en-US" sz="8000">
                <a:ln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</a:rPr>
              <a:t>千年遗响</a:t>
            </a:r>
            <a:endParaRPr lang="zh-CN" altLang="en-US" sz="8000">
              <a:ln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古隶简" panose="00020600040101010101" charset="-122"/>
              <a:ea typeface="汉仪古隶简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543040" y="3357880"/>
            <a:ext cx="54737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</a:rPr>
              <a:t>——敦煌莫高窟藏经洞主题展</a:t>
            </a:r>
            <a:endParaRPr lang="zh-CN" altLang="en-US" sz="32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古隶简" panose="00020600040101010101" charset="-122"/>
              <a:ea typeface="汉仪古隶简" panose="0002060004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47650" y="4531995"/>
            <a:ext cx="438150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</a:rPr>
              <a:t>时间:2025年寒假</a:t>
            </a:r>
            <a:endParaRPr lang="zh-CN" altLang="en-US" sz="2400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</a:endParaRPr>
          </a:p>
          <a:p>
            <a:r>
              <a:rPr lang="zh-CN" altLang="en-US" sz="2400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</a:rPr>
              <a:t>地点：上海博物馆</a:t>
            </a:r>
            <a:endParaRPr lang="zh-CN" altLang="en-US" sz="2400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</a:endParaRPr>
          </a:p>
          <a:p>
            <a:r>
              <a:rPr lang="zh-CN" altLang="en-US" sz="2400">
                <a:solidFill>
                  <a:schemeClr val="bg1"/>
                </a:solidFill>
                <a:latin typeface="汉仪劲楷简" panose="00020600040101010101" charset="-122"/>
                <a:ea typeface="汉仪劲楷简" panose="00020600040101010101" charset="-122"/>
              </a:rPr>
              <a:t>主办单位：上海博物馆、敦煌研究院</a:t>
            </a:r>
            <a:endParaRPr lang="zh-CN" altLang="en-US" sz="2400">
              <a:solidFill>
                <a:schemeClr val="bg1"/>
              </a:solidFill>
              <a:latin typeface="汉仪劲楷简" panose="00020600040101010101" charset="-122"/>
              <a:ea typeface="汉仪劲楷简" panose="00020600040101010101" charset="-122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R-C"/>
          <p:cNvPicPr>
            <a:picLocks noChangeAspect="1"/>
          </p:cNvPicPr>
          <p:nvPr/>
        </p:nvPicPr>
        <p:blipFill>
          <a:blip r:embed="rId1">
            <a:alphaModFix amt="45000"/>
          </a:blip>
          <a:stretch>
            <a:fillRect/>
          </a:stretch>
        </p:blipFill>
        <p:spPr>
          <a:xfrm>
            <a:off x="-142875" y="596265"/>
            <a:ext cx="12487275" cy="566483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6" name="矩形 5"/>
          <p:cNvSpPr/>
          <p:nvPr/>
        </p:nvSpPr>
        <p:spPr>
          <a:xfrm rot="10800000">
            <a:off x="-63500" y="-119380"/>
            <a:ext cx="12446000" cy="87693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63500" y="6100445"/>
            <a:ext cx="12446000" cy="101790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25805" y="1065530"/>
            <a:ext cx="4692015" cy="4095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200">
                <a:latin typeface="汉仪劲楷简" panose="00020600040101010101" charset="-122"/>
                <a:ea typeface="汉仪劲楷简" panose="00020600040101010101" charset="-122"/>
              </a:rPr>
              <a:t>文案：</a:t>
            </a:r>
            <a:endParaRPr lang="zh-CN" altLang="en-US" sz="3200">
              <a:latin typeface="汉仪劲楷简" panose="00020600040101010101" charset="-122"/>
              <a:ea typeface="汉仪劲楷简" panose="00020600040101010101" charset="-122"/>
            </a:endParaRPr>
          </a:p>
          <a:p>
            <a:r>
              <a:rPr lang="en-US" altLang="zh-CN" sz="3200">
                <a:latin typeface="汉仪劲楷简" panose="00020600040101010101" charset="-122"/>
                <a:ea typeface="汉仪劲楷简" panose="00020600040101010101" charset="-122"/>
              </a:rPr>
              <a:t>  </a:t>
            </a:r>
            <a:r>
              <a:rPr lang="zh-CN" altLang="en-US" sz="2800">
                <a:latin typeface="汉仪劲楷简" panose="00020600040101010101" charset="-122"/>
                <a:ea typeface="汉仪劲楷简" panose="00020600040101010101" charset="-122"/>
              </a:rPr>
              <a:t>敦煌莫高窟藏经洞主题展是一场穿越时空的文化盛宴，旨在揭示丝绸之路古韵及佛教艺术的辉煌篇章。本展览精心策划，深度挖掘敦煌莫高窟藏经洞的丰富内涵，引领观众步入千年前的历史长廊，体验一场视觉与心灵的双重之旅</a:t>
            </a:r>
            <a:r>
              <a:rPr lang="zh-CN" altLang="en-US" sz="3200">
                <a:latin typeface="汉仪劲楷简" panose="00020600040101010101" charset="-122"/>
                <a:ea typeface="汉仪劲楷简" panose="00020600040101010101" charset="-122"/>
              </a:rPr>
              <a:t>。</a:t>
            </a:r>
            <a:endParaRPr lang="zh-CN" altLang="en-US" sz="3200">
              <a:latin typeface="汉仪劲楷简" panose="00020600040101010101" charset="-122"/>
              <a:ea typeface="汉仪劲楷简" panose="00020600040101010101" charset="-122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6306820" y="695960"/>
            <a:ext cx="6903085" cy="5405755"/>
          </a:xfrm>
          <a:prstGeom prst="roundRect">
            <a:avLst/>
          </a:prstGeom>
          <a:blipFill rotWithShape="1">
            <a:blip r:embed="rId2"/>
            <a:stretch>
              <a:fillRect/>
            </a:stretch>
          </a:blipFill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noFill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R-C"/>
          <p:cNvPicPr>
            <a:picLocks noChangeAspect="1"/>
          </p:cNvPicPr>
          <p:nvPr/>
        </p:nvPicPr>
        <p:blipFill>
          <a:blip r:embed="rId1">
            <a:alphaModFix amt="45000"/>
          </a:blip>
          <a:stretch>
            <a:fillRect/>
          </a:stretch>
        </p:blipFill>
        <p:spPr>
          <a:xfrm>
            <a:off x="-142875" y="596265"/>
            <a:ext cx="12487275" cy="566483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6" name="矩形 5"/>
          <p:cNvSpPr/>
          <p:nvPr/>
        </p:nvSpPr>
        <p:spPr>
          <a:xfrm rot="10800000">
            <a:off x="-63500" y="-119380"/>
            <a:ext cx="12446000" cy="87693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63500" y="6100445"/>
            <a:ext cx="12446000" cy="101790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08940" y="970915"/>
            <a:ext cx="11501120" cy="57315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110000"/>
              </a:lnSpc>
            </a:pPr>
            <a:r>
              <a:rPr lang="en-US" altLang="zh-CN" sz="2400">
                <a:latin typeface="汉仪劲楷简" panose="00020600040101010101" charset="-122"/>
                <a:ea typeface="汉仪劲楷简" panose="00020600040101010101" charset="-122"/>
              </a:rPr>
              <a:t>1 </a:t>
            </a:r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</a:rPr>
              <a:t>主题：千年遗响</a:t>
            </a:r>
            <a:endParaRPr lang="zh-CN" altLang="en-US" sz="2400">
              <a:latin typeface="汉仪劲楷简" panose="00020600040101010101" charset="-122"/>
              <a:ea typeface="汉仪劲楷简" panose="00020600040101010101" charset="-122"/>
            </a:endParaRPr>
          </a:p>
          <a:p>
            <a:pPr>
              <a:lnSpc>
                <a:spcPct val="110000"/>
              </a:lnSpc>
            </a:pPr>
            <a:r>
              <a:rPr lang="en-US" altLang="zh-CN" sz="2400">
                <a:latin typeface="汉仪劲楷简" panose="00020600040101010101" charset="-122"/>
                <a:ea typeface="汉仪劲楷简" panose="00020600040101010101" charset="-122"/>
              </a:rPr>
              <a:t>2 </a:t>
            </a:r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</a:rPr>
              <a:t>策展理念：传承千载敦煌艺术，融合现代科技，促进文化交流，共享人类文明遗产。</a:t>
            </a:r>
            <a:endParaRPr lang="zh-CN" sz="2400">
              <a:latin typeface="汉仪劲楷简" panose="00020600040101010101" charset="-122"/>
              <a:ea typeface="汉仪劲楷简" panose="00020600040101010101" charset="-122"/>
            </a:endParaRPr>
          </a:p>
          <a:p>
            <a:pPr>
              <a:lnSpc>
                <a:spcPct val="110000"/>
              </a:lnSpc>
            </a:pPr>
            <a:r>
              <a:rPr lang="en-US" altLang="zh-CN" sz="2400">
                <a:latin typeface="汉仪劲楷简" panose="00020600040101010101" charset="-122"/>
                <a:ea typeface="汉仪劲楷简" panose="00020600040101010101" charset="-122"/>
              </a:rPr>
              <a:t>3 </a:t>
            </a:r>
            <a:r>
              <a:rPr lang="zh-CN" sz="2400">
                <a:latin typeface="汉仪劲楷简" panose="00020600040101010101" charset="-122"/>
                <a:ea typeface="汉仪劲楷简" panose="00020600040101010101" charset="-122"/>
              </a:rPr>
              <a:t>研究内容：</a:t>
            </a:r>
            <a:endParaRPr lang="zh-CN" sz="2400">
              <a:latin typeface="汉仪劲楷简" panose="00020600040101010101" charset="-122"/>
              <a:ea typeface="汉仪劲楷简" panose="00020600040101010101" charset="-122"/>
            </a:endParaRPr>
          </a:p>
          <a:p>
            <a:pPr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•</a:t>
            </a:r>
            <a:r>
              <a:rPr lang="en-US" altLang="zh-CN" sz="2400">
                <a:latin typeface="汉仪劲楷简" panose="00020600040101010101" charset="-122"/>
                <a:ea typeface="汉仪劲楷简" panose="00020600040101010101" charset="-122"/>
              </a:rPr>
              <a:t>历史背景与发现过程：探讨藏经洞的发现历史，包括王圆箓道士在清末偶然间发现这一宝藏的具体情境，以及随后引发的文物散失与国际影响。</a:t>
            </a:r>
            <a:endParaRPr lang="en-US" altLang="zh-CN" sz="2400">
              <a:latin typeface="汉仪劲楷简" panose="00020600040101010101" charset="-122"/>
              <a:ea typeface="汉仪劲楷简" panose="00020600040101010101" charset="-122"/>
            </a:endParaRPr>
          </a:p>
          <a:p>
            <a:pPr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•</a:t>
            </a:r>
            <a:r>
              <a:rPr lang="en-US" altLang="zh-CN" sz="2400">
                <a:latin typeface="汉仪劲楷简" panose="00020600040101010101" charset="-122"/>
                <a:ea typeface="汉仪劲楷简" panose="00020600040101010101" charset="-122"/>
              </a:rPr>
              <a:t>文献与艺术品研究：深入分析藏经洞内出土的数万件文献资料和艺术品，如佛教经典、社会经济文献、绢画、壁画残片等，这些资料对于研究唐代至宋代丝绸之路沿线的政治、经济、宗教、文化具有极高的价值。</a:t>
            </a:r>
            <a:endParaRPr lang="en-US" altLang="zh-CN" sz="2400">
              <a:latin typeface="汉仪劲楷简" panose="00020600040101010101" charset="-122"/>
              <a:ea typeface="汉仪劲楷简" panose="00020600040101010101" charset="-122"/>
            </a:endParaRPr>
          </a:p>
          <a:p>
            <a:pPr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•</a:t>
            </a:r>
            <a:r>
              <a:rPr lang="en-US" altLang="zh-CN" sz="2400">
                <a:latin typeface="汉仪劲楷简" panose="00020600040101010101" charset="-122"/>
                <a:ea typeface="汉仪劲楷简" panose="00020600040101010101" charset="-122"/>
              </a:rPr>
              <a:t>艺术风格与技法解析：研究敦煌壁画与雕塑的艺术风格变迁，比较不同朝代的审美特点和技术发展，探讨其在中国乃至世界艺术史上的地位和影响。</a:t>
            </a:r>
            <a:endParaRPr lang="en-US" altLang="zh-CN" sz="2400">
              <a:latin typeface="汉仪劲楷简" panose="00020600040101010101" charset="-122"/>
              <a:ea typeface="汉仪劲楷简" panose="00020600040101010101" charset="-122"/>
            </a:endParaRPr>
          </a:p>
          <a:p>
            <a:pPr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•</a:t>
            </a:r>
            <a:r>
              <a:rPr lang="en-US" altLang="zh-CN" sz="2400">
                <a:latin typeface="汉仪劲楷简" panose="00020600040101010101" charset="-122"/>
                <a:ea typeface="汉仪劲楷简" panose="00020600040101010101" charset="-122"/>
              </a:rPr>
              <a:t>文物保护与修复技术：探讨当前采用的文物保护与修复技术，如何在保留文物原貌的同时，应对自然侵蚀和人为损害带来的挑战，以及数字化技术在文物保存中的应用。</a:t>
            </a:r>
            <a:endParaRPr lang="en-US" altLang="zh-CN" sz="2400">
              <a:latin typeface="汉仪劲楷简" panose="00020600040101010101" charset="-122"/>
              <a:ea typeface="汉仪劲楷简" panose="00020600040101010101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R-C"/>
          <p:cNvPicPr>
            <a:picLocks noChangeAspect="1"/>
          </p:cNvPicPr>
          <p:nvPr/>
        </p:nvPicPr>
        <p:blipFill>
          <a:blip r:embed="rId1">
            <a:alphaModFix amt="45000"/>
          </a:blip>
          <a:stretch>
            <a:fillRect/>
          </a:stretch>
        </p:blipFill>
        <p:spPr>
          <a:xfrm>
            <a:off x="-142875" y="596265"/>
            <a:ext cx="12487275" cy="566483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6" name="矩形 5"/>
          <p:cNvSpPr/>
          <p:nvPr/>
        </p:nvSpPr>
        <p:spPr>
          <a:xfrm rot="10800000">
            <a:off x="-63500" y="-119380"/>
            <a:ext cx="12446000" cy="87693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63500" y="6100445"/>
            <a:ext cx="12446000" cy="101790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735955" y="915035"/>
            <a:ext cx="6456045" cy="4892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4 </a:t>
            </a:r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展览亮点：</a:t>
            </a:r>
            <a:endParaRPr lang="zh-CN" altLang="en-US" sz="2400">
              <a:latin typeface="汉仪劲楷简" panose="00020600040101010101" charset="-122"/>
              <a:ea typeface="汉仪劲楷简" panose="00020600040101010101" charset="-122"/>
              <a:sym typeface="+mn-ea"/>
            </a:endParaRPr>
          </a:p>
          <a:p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•</a:t>
            </a:r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稀世文献：展出精选的经卷复制品，包括佛经、社会文书、诗词歌赋等，展现古代社会生活的多维度画卷。</a:t>
            </a:r>
            <a:endParaRPr lang="zh-CN" altLang="en-US" sz="2400">
              <a:latin typeface="汉仪劲楷简" panose="00020600040101010101" charset="-122"/>
              <a:ea typeface="汉仪劲楷简" panose="00020600040101010101" charset="-122"/>
            </a:endParaRPr>
          </a:p>
          <a:p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•</a:t>
            </a:r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艺术瑰宝：以高精度壁画复原及雕塑，让观众近距离感受敦煌壁画的绚烂色彩与精湛技艺，领略唐代至宋代的佛教艺术演变。</a:t>
            </a:r>
            <a:endParaRPr lang="zh-CN" altLang="en-US" sz="2400">
              <a:latin typeface="汉仪劲楷简" panose="00020600040101010101" charset="-122"/>
              <a:ea typeface="汉仪劲楷简" panose="00020600040101010101" charset="-122"/>
            </a:endParaRPr>
          </a:p>
          <a:p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•数字体验区：利用现代VR技术，带领观众“走进”莫高窟，体验洞窟内的三维空间，感受千年前的艺术氛围。</a:t>
            </a:r>
            <a:endParaRPr lang="zh-CN" altLang="en-US" sz="2400">
              <a:latin typeface="汉仪劲楷简" panose="00020600040101010101" charset="-122"/>
              <a:ea typeface="汉仪劲楷简" panose="00020600040101010101" charset="-122"/>
            </a:endParaRPr>
          </a:p>
          <a:p>
            <a:r>
              <a:rPr lang="zh-CN" altLang="en-US" sz="2400">
                <a:latin typeface="汉仪劲楷简" panose="00020600040101010101" charset="-122"/>
                <a:ea typeface="汉仪劲楷简" panose="00020600040101010101" charset="-122"/>
                <a:sym typeface="+mn-ea"/>
              </a:rPr>
              <a:t>•学术论坛：同期举办专题讲座与研讨会，邀请国内外专家学者共探敦煌学的最新研究成果与保护现状。</a:t>
            </a:r>
            <a:endParaRPr lang="zh-CN" altLang="en-US" sz="2400">
              <a:latin typeface="汉仪劲楷简" panose="00020600040101010101" charset="-122"/>
              <a:ea typeface="汉仪劲楷简" panose="00020600040101010101" charset="-122"/>
              <a:sym typeface="+mn-ea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-1501775" y="757555"/>
            <a:ext cx="6903085" cy="5405755"/>
          </a:xfrm>
          <a:prstGeom prst="roundRect">
            <a:avLst/>
          </a:prstGeom>
          <a:blipFill rotWithShape="1">
            <a:blip r:embed="rId2"/>
            <a:stretch>
              <a:fillRect/>
            </a:stretch>
          </a:blipFill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noFill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R-C"/>
          <p:cNvPicPr>
            <a:picLocks noChangeAspect="1"/>
          </p:cNvPicPr>
          <p:nvPr/>
        </p:nvPicPr>
        <p:blipFill>
          <a:blip r:embed="rId1">
            <a:alphaModFix amt="45000"/>
          </a:blip>
          <a:stretch>
            <a:fillRect/>
          </a:stretch>
        </p:blipFill>
        <p:spPr>
          <a:xfrm>
            <a:off x="-142875" y="596265"/>
            <a:ext cx="12487275" cy="566483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6" name="矩形 5"/>
          <p:cNvSpPr/>
          <p:nvPr/>
        </p:nvSpPr>
        <p:spPr>
          <a:xfrm rot="10800000">
            <a:off x="-63500" y="-119380"/>
            <a:ext cx="12446000" cy="114490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63500" y="6100445"/>
            <a:ext cx="12446000" cy="101790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93395" y="0"/>
            <a:ext cx="48660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</a:rPr>
              <a:t>作品选择</a:t>
            </a:r>
            <a:endParaRPr lang="zh-CN" altLang="en-US" sz="48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古隶简" panose="00020600040101010101" charset="-122"/>
              <a:ea typeface="汉仪古隶简" panose="00020600040101010101" charset="-122"/>
            </a:endParaRPr>
          </a:p>
        </p:txBody>
      </p:sp>
      <p:pic>
        <p:nvPicPr>
          <p:cNvPr id="9" name="图片 8" descr="R-C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350"/>
            <a:ext cx="6903720" cy="428244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020" y="2075815"/>
            <a:ext cx="6779260" cy="418528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6635" y="1170940"/>
            <a:ext cx="6663690" cy="360045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2945" y="768350"/>
            <a:ext cx="5388610" cy="351028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8020" y="2549525"/>
            <a:ext cx="6443980" cy="371157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R-C"/>
          <p:cNvPicPr>
            <a:picLocks noChangeAspect="1"/>
          </p:cNvPicPr>
          <p:nvPr/>
        </p:nvPicPr>
        <p:blipFill>
          <a:blip r:embed="rId1">
            <a:alphaModFix amt="73000"/>
          </a:blip>
          <a:stretch>
            <a:fillRect/>
          </a:stretch>
        </p:blipFill>
        <p:spPr>
          <a:xfrm>
            <a:off x="-142875" y="596265"/>
            <a:ext cx="12487275" cy="566483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6" name="矩形 5"/>
          <p:cNvSpPr/>
          <p:nvPr/>
        </p:nvSpPr>
        <p:spPr>
          <a:xfrm rot="10800000">
            <a:off x="-63500" y="-119380"/>
            <a:ext cx="12446000" cy="87693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-63500" y="6100445"/>
            <a:ext cx="12446000" cy="1017905"/>
          </a:xfrm>
          <a:prstGeom prst="rect">
            <a:avLst/>
          </a:prstGeom>
          <a:gradFill>
            <a:gsLst>
              <a:gs pos="50000">
                <a:schemeClr val="tx1"/>
              </a:gs>
              <a:gs pos="0">
                <a:schemeClr val="tx1">
                  <a:lumMod val="25000"/>
                  <a:lumOff val="75000"/>
                </a:schemeClr>
              </a:gs>
              <a:gs pos="100000">
                <a:schemeClr val="tx1">
                  <a:lumMod val="85000"/>
                </a:schemeClr>
              </a:gs>
            </a:gsLst>
            <a:lin ang="5400000" scaled="1"/>
          </a:gradFill>
          <a:ln>
            <a:noFill/>
          </a:ln>
          <a:effectLst>
            <a:softEdge rad="63500"/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957955" y="1502410"/>
            <a:ext cx="4286250" cy="13220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80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  <a:sym typeface="+mn-ea"/>
              </a:rPr>
              <a:t>谢谢大家</a:t>
            </a:r>
            <a:endParaRPr lang="zh-CN" altLang="en-US" sz="80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古隶简" panose="00020600040101010101" charset="-122"/>
              <a:ea typeface="汉仪古隶简" panose="00020600040101010101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404235" y="3142615"/>
            <a:ext cx="589470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</a:rPr>
              <a:t>PPT</a:t>
            </a:r>
            <a:r>
              <a:rPr lang="zh-CN" altLang="en-US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</a:rPr>
              <a:t>制作：陈天赐</a:t>
            </a:r>
            <a:endParaRPr lang="zh-CN" altLang="en-US" sz="32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古隶简" panose="00020600040101010101" charset="-122"/>
              <a:ea typeface="汉仪古隶简" panose="00020600040101010101" charset="-122"/>
            </a:endParaRPr>
          </a:p>
          <a:p>
            <a:r>
              <a:rPr lang="zh-CN" altLang="en-US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</a:rPr>
              <a:t>演讲：</a:t>
            </a:r>
            <a:r>
              <a:rPr lang="zh-CN" altLang="en-US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  <a:sym typeface="+mn-ea"/>
              </a:rPr>
              <a:t>余艺歆</a:t>
            </a:r>
            <a:endParaRPr lang="zh-CN" altLang="en-US" sz="32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古隶简" panose="00020600040101010101" charset="-122"/>
              <a:ea typeface="汉仪古隶简" panose="00020600040101010101" charset="-122"/>
            </a:endParaRPr>
          </a:p>
          <a:p>
            <a:r>
              <a:rPr lang="zh-CN" altLang="en-US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</a:rPr>
              <a:t>资料收集：</a:t>
            </a:r>
            <a:r>
              <a:rPr lang="zh-CN" altLang="en-US" sz="3200"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汉仪古隶简" panose="00020600040101010101" charset="-122"/>
                <a:ea typeface="汉仪古隶简" panose="00020600040101010101" charset="-122"/>
                <a:sym typeface="+mn-ea"/>
              </a:rPr>
              <a:t>强雯琦</a:t>
            </a:r>
            <a:endParaRPr lang="zh-CN" altLang="en-US" sz="3200"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汉仪古隶简" panose="00020600040101010101" charset="-122"/>
              <a:ea typeface="汉仪古隶简" panose="00020600040101010101" charset="-122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500">
        <p159:morph option="byObject"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commondata" val="eyJoZGlkIjoiZTQyMGQ2N2M5ZDZhMDI0ZDM5YzNhYTU4OGRiMWRkMTI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749</Words>
  <Application>WPS 演示</Application>
  <PresentationFormat>宽屏</PresentationFormat>
  <Paragraphs>33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7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汉标串城米格体</vt:lpstr>
      <vt:lpstr>汉仪大圣体简</vt:lpstr>
      <vt:lpstr>汉仪古隶简</vt:lpstr>
      <vt:lpstr>汉仪糯米团简</vt:lpstr>
      <vt:lpstr>汉仪劲楷简</vt:lpstr>
      <vt:lpstr>楷体</vt:lpstr>
      <vt:lpstr>仿宋</vt:lpstr>
      <vt:lpstr>金山云技术体</vt:lpstr>
      <vt:lpstr>微软雅黑 Light</vt:lpstr>
      <vt:lpstr>新宋体</vt:lpstr>
      <vt:lpstr>汉仪中黑 197</vt:lpstr>
      <vt:lpstr>BIZ UDMincho Medium</vt:lpstr>
      <vt:lpstr>Malgun Gothic Semilight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微笑</cp:lastModifiedBy>
  <cp:revision>156</cp:revision>
  <dcterms:created xsi:type="dcterms:W3CDTF">2019-06-19T02:08:00Z</dcterms:created>
  <dcterms:modified xsi:type="dcterms:W3CDTF">2024-10-07T13:40:02Z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2052-12.1.0.18240</vt:lpwstr>
  </property>
  <property fmtid="{D5CDD505-2E9C-101B-9397-08002B2CF9AE}" pid="3" name="ICV">
    <vt:lpwstr>9E9062D5ECAC4FEBA94ABD4F0668786B_11</vt:lpwstr>
  </property>
</Properties>
</file>